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53" d="100"/>
          <a:sy n="153" d="100"/>
        </p:scale>
        <p:origin x="34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8156f9b9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8156f9b9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7f141789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7f141789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7f141789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f7f141789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7f141789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7f141789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8cc3be6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8cc3be6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7f141789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7f141789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8156f9b9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8156f9b9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7f141789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7f141789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8156f9b9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8156f9b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2bgdAYQ_HQ&amp;t=17s&amp;ab_channel=RCMC"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184323"/>
            <a:ext cx="9144000" cy="47748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a:solidFill>
            <a:srgbClr val="FF39C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b="1" dirty="0">
                <a:solidFill>
                  <a:schemeClr val="bg1"/>
                </a:solidFill>
                <a:latin typeface="Circular Std" panose="020B0604020101020102" pitchFamily="34" charset="77"/>
                <a:cs typeface="Circular Std" panose="020B0604020101020102" pitchFamily="34" charset="77"/>
              </a:rPr>
              <a:t>Credits </a:t>
            </a:r>
            <a:endParaRPr b="1" dirty="0">
              <a:solidFill>
                <a:schemeClr val="bg1"/>
              </a:solidFill>
              <a:latin typeface="Circular Std" panose="020B0604020101020102" pitchFamily="34" charset="77"/>
              <a:cs typeface="Circular Std" panose="020B0604020101020102" pitchFamily="34" charset="77"/>
            </a:endParaRPr>
          </a:p>
        </p:txBody>
      </p:sp>
      <p:sp>
        <p:nvSpPr>
          <p:cNvPr id="121" name="Google Shape;121;p22"/>
          <p:cNvSpPr txBox="1">
            <a:spLocks noGrp="1"/>
          </p:cNvSpPr>
          <p:nvPr>
            <p:ph type="body" idx="1"/>
          </p:nvPr>
        </p:nvSpPr>
        <p:spPr>
          <a:xfrm>
            <a:off x="307571" y="1022130"/>
            <a:ext cx="8520546" cy="40785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nl" sz="2677" dirty="0">
                <a:latin typeface="Circular Std Book" panose="020B0604020101020102" pitchFamily="34" charset="77"/>
                <a:cs typeface="Circular Std Book" panose="020B0604020101020102" pitchFamily="34" charset="77"/>
              </a:rPr>
              <a:t>Foto 1: Artikel Strange fruit: zwarte homo’;s en lesbo’s organiseren zich door Klaas Breunissen voor Kortsluiting. Op de maandelijkse sociëteitsavond ‘Strange Fruit’ zijn allochtone homo’s en lesbiënnes in de gelegenheid samen activiteiten te ontwikkelen (1990), collectie IHLIA LGBTI Heritage.</a:t>
            </a:r>
            <a:endParaRPr sz="2677" dirty="0">
              <a:latin typeface="Circular Std Book" panose="020B0604020101020102" pitchFamily="34" charset="77"/>
              <a:cs typeface="Circular Std Book" panose="020B0604020101020102" pitchFamily="34" charset="77"/>
            </a:endParaRPr>
          </a:p>
          <a:p>
            <a:pPr marL="0" lvl="0" indent="0" algn="l" rtl="0">
              <a:spcBef>
                <a:spcPts val="1200"/>
              </a:spcBef>
              <a:spcAft>
                <a:spcPts val="0"/>
              </a:spcAft>
              <a:buClr>
                <a:schemeClr val="dk1"/>
              </a:buClr>
              <a:buSzPct val="41090"/>
              <a:buFont typeface="Arial"/>
              <a:buNone/>
            </a:pPr>
            <a:r>
              <a:rPr lang="nl" sz="2677" dirty="0">
                <a:latin typeface="Circular Std Book" panose="020B0604020101020102" pitchFamily="34" charset="77"/>
                <a:cs typeface="Circular Std Book" panose="020B0604020101020102" pitchFamily="34" charset="77"/>
              </a:rPr>
              <a:t>Foto 2: Affiche Strange Fruit. Ontwerp: Brackman &amp; Benjamin (1990), collectie IHLIA LGBTI Heritage. </a:t>
            </a:r>
            <a:endParaRPr sz="2677" dirty="0">
              <a:latin typeface="Circular Std Book" panose="020B0604020101020102" pitchFamily="34" charset="77"/>
              <a:cs typeface="Circular Std Book" panose="020B0604020101020102" pitchFamily="34" charset="77"/>
            </a:endParaRPr>
          </a:p>
          <a:p>
            <a:pPr marL="0" lvl="0" indent="0" algn="l" rtl="0">
              <a:spcBef>
                <a:spcPts val="1200"/>
              </a:spcBef>
              <a:spcAft>
                <a:spcPts val="0"/>
              </a:spcAft>
              <a:buNone/>
            </a:pPr>
            <a:r>
              <a:rPr lang="nl" sz="2677" dirty="0">
                <a:latin typeface="Circular Std Book" panose="020B0604020101020102" pitchFamily="34" charset="77"/>
                <a:cs typeface="Circular Std Book" panose="020B0604020101020102" pitchFamily="34" charset="77"/>
              </a:rPr>
              <a:t>Foto 3: Tijdschriftartikel God, wat ben je toch overgevoelig!. Anne Krul over racisme en zwarte-vrouwenstrijd. Door Anna Tuinman voor Ma’dam. Interview met één van de samenstellers van een tentoonstelling over de situatie van allochtone vrouwen in Nederland (1995), collectie IHLIA LGBTI Heritage.</a:t>
            </a:r>
            <a:endParaRPr sz="2677" dirty="0">
              <a:latin typeface="Circular Std Book" panose="020B0604020101020102" pitchFamily="34" charset="77"/>
              <a:cs typeface="Circular Std Book" panose="020B0604020101020102" pitchFamily="34" charset="77"/>
            </a:endParaRPr>
          </a:p>
          <a:p>
            <a:pPr marL="0" lvl="0" indent="0" algn="l" rtl="0">
              <a:spcBef>
                <a:spcPts val="1200"/>
              </a:spcBef>
              <a:spcAft>
                <a:spcPts val="0"/>
              </a:spcAft>
              <a:buClr>
                <a:schemeClr val="dk1"/>
              </a:buClr>
              <a:buSzPct val="41090"/>
              <a:buFont typeface="Arial"/>
              <a:buNone/>
            </a:pPr>
            <a:r>
              <a:rPr lang="nl" sz="2677" dirty="0">
                <a:latin typeface="Circular Std Book" panose="020B0604020101020102" pitchFamily="34" charset="77"/>
                <a:cs typeface="Circular Std Book" panose="020B0604020101020102" pitchFamily="34" charset="77"/>
              </a:rPr>
              <a:t>Foto 4: Portret van Anne Krul met haar cocker spaniel. Foto: Gon Buurman (1987), collectie IHLIA LGBTI Heritage.</a:t>
            </a:r>
            <a:endParaRPr sz="2677" dirty="0">
              <a:latin typeface="Circular Std Book" panose="020B0604020101020102" pitchFamily="34" charset="77"/>
              <a:cs typeface="Circular Std Book" panose="020B0604020101020102" pitchFamily="34" charset="77"/>
            </a:endParaRPr>
          </a:p>
          <a:p>
            <a:pPr marL="0" lvl="0" indent="0" algn="l" rtl="0">
              <a:spcBef>
                <a:spcPts val="1200"/>
              </a:spcBef>
              <a:spcAft>
                <a:spcPts val="0"/>
              </a:spcAft>
              <a:buClr>
                <a:schemeClr val="dk1"/>
              </a:buClr>
              <a:buSzPct val="41090"/>
              <a:buFont typeface="Arial"/>
              <a:buNone/>
            </a:pPr>
            <a:r>
              <a:rPr lang="nl" sz="2677" dirty="0">
                <a:latin typeface="Circular Std Book" panose="020B0604020101020102" pitchFamily="34" charset="77"/>
                <a:cs typeface="Circular Std Book" panose="020B0604020101020102" pitchFamily="34" charset="77"/>
              </a:rPr>
              <a:t>Foto 5: Tijdschriftartikel Het ongenoegen van Strange Fruit: over 2 Vandaag en ‘het racisme van het COC door Ülla Rietveld voor Ma’dam (1996), collectie IHLIA LGBTI Heritage.</a:t>
            </a:r>
            <a:endParaRPr sz="2677" dirty="0">
              <a:latin typeface="Circular Std Book" panose="020B0604020101020102" pitchFamily="34" charset="77"/>
              <a:cs typeface="Circular Std Book" panose="020B0604020101020102" pitchFamily="34" charset="77"/>
            </a:endParaRPr>
          </a:p>
          <a:p>
            <a:pPr marL="0" lvl="0" indent="0" algn="l" rtl="0">
              <a:spcBef>
                <a:spcPts val="1200"/>
              </a:spcBef>
              <a:spcAft>
                <a:spcPts val="0"/>
              </a:spcAft>
              <a:buNone/>
            </a:pPr>
            <a:r>
              <a:rPr lang="nl" sz="2677" dirty="0">
                <a:latin typeface="Circular Std Book" panose="020B0604020101020102" pitchFamily="34" charset="77"/>
                <a:cs typeface="Circular Std Book" panose="020B0604020101020102" pitchFamily="34" charset="77"/>
              </a:rPr>
              <a:t>Foto 6: </a:t>
            </a:r>
            <a:r>
              <a:rPr lang="nl" sz="2677">
                <a:latin typeface="Circular Std Book" panose="020B0604020101020102" pitchFamily="34" charset="77"/>
                <a:cs typeface="Circular Std Book" panose="020B0604020101020102" pitchFamily="34" charset="77"/>
              </a:rPr>
              <a:t>Artikel Het </a:t>
            </a:r>
            <a:r>
              <a:rPr lang="nl" sz="2677" dirty="0">
                <a:latin typeface="Circular Std Book" panose="020B0604020101020102" pitchFamily="34" charset="77"/>
                <a:cs typeface="Circular Std Book" panose="020B0604020101020102" pitchFamily="34" charset="77"/>
              </a:rPr>
              <a:t>is een familiegevoel wat ik heb met </a:t>
            </a:r>
            <a:r>
              <a:rPr lang="nl" sz="2677">
                <a:latin typeface="Circular Std Book" panose="020B0604020101020102" pitchFamily="34" charset="77"/>
                <a:cs typeface="Circular Std Book" panose="020B0604020101020102" pitchFamily="34" charset="77"/>
              </a:rPr>
              <a:t>Strange Fruit, </a:t>
            </a:r>
            <a:r>
              <a:rPr lang="nl" sz="2677" dirty="0">
                <a:latin typeface="Circular Std Book" panose="020B0604020101020102" pitchFamily="34" charset="77"/>
                <a:cs typeface="Circular Std Book" panose="020B0604020101020102" pitchFamily="34" charset="77"/>
              </a:rPr>
              <a:t>door Paul van Yperen voor XL. Gesprek met Yacoubi, die op haar vijfde uit Marokko naar Nederland is verhuisd, over zichzelf, haar cultuur, taboes en homoseksualiteit. Zij is actief lid van het vrouwennetwerk Black Orchid en bestuurslid van Strange Fruit (1995), collectie IHLIA LGBTI Heritage.</a:t>
            </a:r>
            <a:endParaRPr sz="2677" dirty="0">
              <a:latin typeface="Circular Std Book" panose="020B0604020101020102" pitchFamily="34" charset="77"/>
              <a:cs typeface="Circular Std Book" panose="020B0604020101020102" pitchFamily="34" charset="77"/>
            </a:endParaRPr>
          </a:p>
          <a:p>
            <a:pPr marL="0" lvl="0" indent="0" algn="l" rtl="0">
              <a:spcBef>
                <a:spcPts val="1200"/>
              </a:spcBef>
              <a:spcAft>
                <a:spcPts val="0"/>
              </a:spcAft>
              <a:buNone/>
            </a:pPr>
            <a:r>
              <a:rPr lang="nl" sz="2677" dirty="0">
                <a:latin typeface="Circular Std Book" panose="020B0604020101020102" pitchFamily="34" charset="77"/>
                <a:cs typeface="Circular Std Book" panose="020B0604020101020102" pitchFamily="34" charset="77"/>
              </a:rPr>
              <a:t>Foto 7: Wit shirt met afbeelding van ananas en de tekst ‘Strange fruit’ erdoorheen. Eronder de tekst: ‘We are all from planet E’ (1990-2000), collectie IHLIA LGBTI Heritage.</a:t>
            </a:r>
            <a:endParaRPr sz="2677" dirty="0">
              <a:latin typeface="Circular Std Book" panose="020B0604020101020102" pitchFamily="34" charset="77"/>
              <a:cs typeface="Circular Std Book" panose="020B0604020101020102" pitchFamily="34" charset="77"/>
            </a:endParaRPr>
          </a:p>
          <a:p>
            <a:pPr marL="0" lvl="0" indent="0" algn="l" rtl="0">
              <a:spcBef>
                <a:spcPts val="1200"/>
              </a:spcBef>
              <a:spcAft>
                <a:spcPts val="0"/>
              </a:spcAft>
              <a:buClr>
                <a:schemeClr val="dk1"/>
              </a:buClr>
              <a:buSzPct val="41090"/>
              <a:buFont typeface="Arial"/>
              <a:buNone/>
            </a:pPr>
            <a:r>
              <a:rPr lang="nl" sz="2677" dirty="0">
                <a:latin typeface="Circular Std Book" panose="020B0604020101020102" pitchFamily="34" charset="77"/>
                <a:cs typeface="Circular Std Book" panose="020B0604020101020102" pitchFamily="34" charset="77"/>
              </a:rPr>
              <a:t>Foto 8: Logo Black Pride NL. </a:t>
            </a:r>
            <a:endParaRPr sz="2677" dirty="0">
              <a:latin typeface="Circular Std Book" panose="020B0604020101020102" pitchFamily="34" charset="77"/>
              <a:cs typeface="Circular Std Book" panose="020B0604020101020102" pitchFamily="34" charset="77"/>
            </a:endParaRPr>
          </a:p>
          <a:p>
            <a:pPr marL="0" lvl="0" indent="0" algn="l" rtl="0">
              <a:spcBef>
                <a:spcPts val="1200"/>
              </a:spcBef>
              <a:spcAft>
                <a:spcPts val="1200"/>
              </a:spcAft>
              <a:buNone/>
            </a:pPr>
            <a:r>
              <a:rPr lang="nl" sz="2677" dirty="0">
                <a:latin typeface="Circular Std Book" panose="020B0604020101020102" pitchFamily="34" charset="77"/>
                <a:cs typeface="Circular Std Book" panose="020B0604020101020102" pitchFamily="34" charset="77"/>
              </a:rPr>
              <a:t>Foto 9: Screenshot Keti Koti talks Noami Pieter &amp; Anne Krul (2019).</a:t>
            </a:r>
            <a:r>
              <a:rPr lang="nl" dirty="0">
                <a:latin typeface="Circular Std Book" panose="020B0604020101020102" pitchFamily="34" charset="77"/>
                <a:cs typeface="Circular Std Book" panose="020B0604020101020102" pitchFamily="34" charset="77"/>
              </a:rPr>
              <a:t> </a:t>
            </a:r>
            <a:endParaRPr dirty="0">
              <a:latin typeface="Circular Std Book" panose="020B0604020101020102" pitchFamily="34" charset="77"/>
              <a:cs typeface="Circular Std Book" panose="020B0604020101020102" pitchFamily="34"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solidFill>
            <a:srgbClr val="FF39C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b="1" dirty="0">
                <a:solidFill>
                  <a:schemeClr val="bg1"/>
                </a:solidFill>
                <a:latin typeface="Circular Std" panose="020B0604020101020102" pitchFamily="34" charset="77"/>
                <a:cs typeface="Circular Std" panose="020B0604020101020102" pitchFamily="34" charset="77"/>
              </a:rPr>
              <a:t>Wat is With Pride? </a:t>
            </a:r>
            <a:endParaRPr b="1" dirty="0">
              <a:solidFill>
                <a:schemeClr val="bg1"/>
              </a:solidFill>
              <a:latin typeface="Circular Std" panose="020B0604020101020102" pitchFamily="34" charset="77"/>
              <a:cs typeface="Circular Std" panose="020B0604020101020102" pitchFamily="34" charset="77"/>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3" name="Google Shape;63;p14"/>
          <p:cNvPicPr preferRelativeResize="0"/>
          <p:nvPr/>
        </p:nvPicPr>
        <p:blipFill>
          <a:blip r:embed="rId3">
            <a:alphaModFix/>
          </a:blip>
          <a:stretch>
            <a:fillRect/>
          </a:stretch>
        </p:blipFill>
        <p:spPr>
          <a:xfrm>
            <a:off x="84875" y="1196709"/>
            <a:ext cx="4572000" cy="3554766"/>
          </a:xfrm>
          <a:prstGeom prst="rect">
            <a:avLst/>
          </a:prstGeom>
          <a:noFill/>
          <a:ln>
            <a:noFill/>
          </a:ln>
        </p:spPr>
      </p:pic>
      <p:pic>
        <p:nvPicPr>
          <p:cNvPr id="64" name="Google Shape;64;p14"/>
          <p:cNvPicPr preferRelativeResize="0"/>
          <p:nvPr/>
        </p:nvPicPr>
        <p:blipFill>
          <a:blip r:embed="rId4">
            <a:alphaModFix/>
          </a:blip>
          <a:stretch>
            <a:fillRect/>
          </a:stretch>
        </p:blipFill>
        <p:spPr>
          <a:xfrm>
            <a:off x="4454775" y="1152477"/>
            <a:ext cx="4571999" cy="35989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a:solidFill>
            <a:srgbClr val="FF39C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b="1" dirty="0">
                <a:solidFill>
                  <a:schemeClr val="bg1"/>
                </a:solidFill>
                <a:latin typeface="Circular Std" panose="020B0604020101020102" pitchFamily="34" charset="77"/>
                <a:cs typeface="Circular Std" panose="020B0604020101020102" pitchFamily="34" charset="77"/>
              </a:rPr>
              <a:t>Strange Fruit - 1989</a:t>
            </a:r>
            <a:endParaRPr b="1" dirty="0">
              <a:solidFill>
                <a:schemeClr val="bg1"/>
              </a:solidFill>
              <a:latin typeface="Circular Std" panose="020B0604020101020102" pitchFamily="34" charset="77"/>
              <a:cs typeface="Circular Std" panose="020B0604020101020102" pitchFamily="34" charset="77"/>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1" name="Google Shape;71;p15"/>
          <p:cNvPicPr preferRelativeResize="0"/>
          <p:nvPr/>
        </p:nvPicPr>
        <p:blipFill>
          <a:blip r:embed="rId3">
            <a:alphaModFix/>
          </a:blip>
          <a:stretch>
            <a:fillRect/>
          </a:stretch>
        </p:blipFill>
        <p:spPr>
          <a:xfrm>
            <a:off x="4823229" y="0"/>
            <a:ext cx="3711892" cy="5143500"/>
          </a:xfrm>
          <a:prstGeom prst="rect">
            <a:avLst/>
          </a:prstGeom>
          <a:noFill/>
          <a:ln>
            <a:noFill/>
          </a:ln>
        </p:spPr>
      </p:pic>
      <p:pic>
        <p:nvPicPr>
          <p:cNvPr id="72" name="Google Shape;72;p15"/>
          <p:cNvPicPr preferRelativeResize="0"/>
          <p:nvPr/>
        </p:nvPicPr>
        <p:blipFill>
          <a:blip r:embed="rId4">
            <a:alphaModFix/>
          </a:blip>
          <a:stretch>
            <a:fillRect/>
          </a:stretch>
        </p:blipFill>
        <p:spPr>
          <a:xfrm>
            <a:off x="311703" y="1152475"/>
            <a:ext cx="4307174" cy="3819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a:solidFill>
            <a:srgbClr val="FF39C9"/>
          </a:solidFill>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ts val="990"/>
              <a:buFont typeface="Arial"/>
              <a:buNone/>
            </a:pPr>
            <a:r>
              <a:rPr lang="nl" sz="2500" b="1" dirty="0">
                <a:solidFill>
                  <a:schemeClr val="bg1"/>
                </a:solidFill>
                <a:latin typeface="Circular Std" panose="020B0604020101020102" pitchFamily="34" charset="77"/>
                <a:cs typeface="Circular Std" panose="020B0604020101020102" pitchFamily="34" charset="77"/>
              </a:rPr>
              <a:t>Kritiek COC - Anne Krul </a:t>
            </a:r>
            <a:endParaRPr sz="2500" b="1" dirty="0">
              <a:solidFill>
                <a:schemeClr val="bg1"/>
              </a:solidFill>
              <a:latin typeface="Circular Std" panose="020B0604020101020102" pitchFamily="34" charset="77"/>
              <a:cs typeface="Circular Std" panose="020B0604020101020102" pitchFamily="34" charset="77"/>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9" name="Google Shape;79;p16"/>
          <p:cNvPicPr preferRelativeResize="0"/>
          <p:nvPr/>
        </p:nvPicPr>
        <p:blipFill>
          <a:blip r:embed="rId3">
            <a:alphaModFix/>
          </a:blip>
          <a:stretch>
            <a:fillRect/>
          </a:stretch>
        </p:blipFill>
        <p:spPr>
          <a:xfrm>
            <a:off x="189401" y="1152475"/>
            <a:ext cx="5999375" cy="3904874"/>
          </a:xfrm>
          <a:prstGeom prst="rect">
            <a:avLst/>
          </a:prstGeom>
          <a:noFill/>
          <a:ln>
            <a:noFill/>
          </a:ln>
        </p:spPr>
      </p:pic>
      <p:pic>
        <p:nvPicPr>
          <p:cNvPr id="80" name="Google Shape;80;p16"/>
          <p:cNvPicPr preferRelativeResize="0"/>
          <p:nvPr/>
        </p:nvPicPr>
        <p:blipFill>
          <a:blip r:embed="rId4">
            <a:alphaModFix/>
          </a:blip>
          <a:stretch>
            <a:fillRect/>
          </a:stretch>
        </p:blipFill>
        <p:spPr>
          <a:xfrm>
            <a:off x="5779125" y="282050"/>
            <a:ext cx="3053176" cy="43960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7" name="Google Shape;87;p17"/>
          <p:cNvPicPr preferRelativeResize="0"/>
          <p:nvPr/>
        </p:nvPicPr>
        <p:blipFill>
          <a:blip r:embed="rId3">
            <a:alphaModFix/>
          </a:blip>
          <a:stretch>
            <a:fillRect/>
          </a:stretch>
        </p:blipFill>
        <p:spPr>
          <a:xfrm>
            <a:off x="2752437" y="0"/>
            <a:ext cx="3639127"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3" name="Google Shape;9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4" name="Google Shape;94;p18"/>
          <p:cNvPicPr preferRelativeResize="0"/>
          <p:nvPr/>
        </p:nvPicPr>
        <p:blipFill>
          <a:blip r:embed="rId3">
            <a:alphaModFix/>
          </a:blip>
          <a:stretch>
            <a:fillRect/>
          </a:stretch>
        </p:blipFill>
        <p:spPr>
          <a:xfrm>
            <a:off x="539228" y="0"/>
            <a:ext cx="846374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1" name="Google Shape;101;p19"/>
          <p:cNvPicPr preferRelativeResize="0"/>
          <p:nvPr/>
        </p:nvPicPr>
        <p:blipFill>
          <a:blip r:embed="rId3">
            <a:alphaModFix/>
          </a:blip>
          <a:stretch>
            <a:fillRect/>
          </a:stretch>
        </p:blipFill>
        <p:spPr>
          <a:xfrm>
            <a:off x="2735468" y="0"/>
            <a:ext cx="3673063"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45025"/>
            <a:ext cx="8520600" cy="572700"/>
          </a:xfrm>
          <a:prstGeom prst="rect">
            <a:avLst/>
          </a:prstGeom>
          <a:solidFill>
            <a:srgbClr val="FF39C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b="1" dirty="0">
                <a:solidFill>
                  <a:schemeClr val="bg1"/>
                </a:solidFill>
                <a:latin typeface="Circular Std" panose="020B0604020101020102" pitchFamily="34" charset="77"/>
                <a:cs typeface="Circular Std" panose="020B0604020101020102" pitchFamily="34" charset="77"/>
              </a:rPr>
              <a:t>Black Pride NL </a:t>
            </a:r>
            <a:endParaRPr b="1" dirty="0">
              <a:solidFill>
                <a:schemeClr val="bg1"/>
              </a:solidFill>
              <a:latin typeface="Circular Std" panose="020B0604020101020102" pitchFamily="34" charset="77"/>
              <a:cs typeface="Circular Std" panose="020B0604020101020102" pitchFamily="34" charset="77"/>
            </a:endParaRPr>
          </a:p>
        </p:txBody>
      </p:sp>
      <p:sp>
        <p:nvSpPr>
          <p:cNvPr id="107" name="Google Shape;10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8" name="Google Shape;108;p20"/>
          <p:cNvPicPr preferRelativeResize="0"/>
          <p:nvPr/>
        </p:nvPicPr>
        <p:blipFill>
          <a:blip r:embed="rId3">
            <a:alphaModFix/>
          </a:blip>
          <a:stretch>
            <a:fillRect/>
          </a:stretch>
        </p:blipFill>
        <p:spPr>
          <a:xfrm>
            <a:off x="311700" y="1063838"/>
            <a:ext cx="8693776" cy="3593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b="1" u="sng">
                <a:solidFill>
                  <a:schemeClr val="hlink"/>
                </a:solidFill>
                <a:hlinkClick r:id="rId3"/>
              </a:rPr>
              <a:t>KETI KOTI TALKS | Naomie Pieter &amp; Anne Krul - 2019</a:t>
            </a:r>
            <a:endParaRPr b="1"/>
          </a:p>
        </p:txBody>
      </p:sp>
      <p:sp>
        <p:nvSpPr>
          <p:cNvPr id="114" name="Google Shape;114;p21"/>
          <p:cNvSpPr txBox="1">
            <a:spLocks noGrp="1"/>
          </p:cNvSpPr>
          <p:nvPr>
            <p:ph type="body" idx="1"/>
          </p:nvPr>
        </p:nvSpPr>
        <p:spPr>
          <a:xfrm>
            <a:off x="311700" y="14748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sz="8000"/>
          </a:p>
          <a:p>
            <a:pPr marL="0" lvl="0" indent="0" algn="l" rtl="0">
              <a:spcBef>
                <a:spcPts val="1200"/>
              </a:spcBef>
              <a:spcAft>
                <a:spcPts val="0"/>
              </a:spcAft>
              <a:buNone/>
            </a:pPr>
            <a:endParaRPr sz="8000"/>
          </a:p>
          <a:p>
            <a:pPr marL="0" lvl="0" indent="0" algn="l" rtl="0">
              <a:spcBef>
                <a:spcPts val="1200"/>
              </a:spcBef>
              <a:spcAft>
                <a:spcPts val="1200"/>
              </a:spcAft>
              <a:buNone/>
            </a:pPr>
            <a:endParaRPr/>
          </a:p>
        </p:txBody>
      </p:sp>
      <p:pic>
        <p:nvPicPr>
          <p:cNvPr id="115" name="Google Shape;115;p21"/>
          <p:cNvPicPr preferRelativeResize="0"/>
          <p:nvPr/>
        </p:nvPicPr>
        <p:blipFill>
          <a:blip r:embed="rId4">
            <a:alphaModFix/>
          </a:blip>
          <a:stretch>
            <a:fillRect/>
          </a:stretch>
        </p:blipFill>
        <p:spPr>
          <a:xfrm>
            <a:off x="311700" y="1103725"/>
            <a:ext cx="8520599" cy="398164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Words>
  <Application>Microsoft Macintosh PowerPoint</Application>
  <PresentationFormat>Diavoorstelling (16:9)</PresentationFormat>
  <Paragraphs>28</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Circular Std</vt:lpstr>
      <vt:lpstr>Circular Std Book</vt:lpstr>
      <vt:lpstr>Simple Light</vt:lpstr>
      <vt:lpstr>PowerPoint-presentatie</vt:lpstr>
      <vt:lpstr>Wat is With Pride? </vt:lpstr>
      <vt:lpstr>Strange Fruit - 1989</vt:lpstr>
      <vt:lpstr>Kritiek COC - Anne Krul </vt:lpstr>
      <vt:lpstr>PowerPoint-presentatie</vt:lpstr>
      <vt:lpstr>PowerPoint-presentatie</vt:lpstr>
      <vt:lpstr>PowerPoint-presentatie</vt:lpstr>
      <vt:lpstr>Black Pride NL </vt:lpstr>
      <vt:lpstr>KETI KOTI TALKS | Naomie Pieter &amp; Anne Krul - 2019</vt:lpstr>
      <vt:lpstr>Credits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Microsoft Office User</cp:lastModifiedBy>
  <cp:revision>1</cp:revision>
  <dcterms:modified xsi:type="dcterms:W3CDTF">2021-12-03T11:05:16Z</dcterms:modified>
</cp:coreProperties>
</file>